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62" r:id="rId5"/>
    <p:sldId id="257" r:id="rId6"/>
    <p:sldId id="258" r:id="rId7"/>
    <p:sldId id="266" r:id="rId8"/>
    <p:sldId id="260" r:id="rId9"/>
    <p:sldId id="263" r:id="rId10"/>
    <p:sldId id="264" r:id="rId11"/>
    <p:sldId id="259" r:id="rId12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9" autoAdjust="0"/>
    <p:restoredTop sz="53938" autoAdjust="0"/>
  </p:normalViewPr>
  <p:slideViewPr>
    <p:cSldViewPr snapToGrid="0">
      <p:cViewPr varScale="1">
        <p:scale>
          <a:sx n="42" d="100"/>
          <a:sy n="42" d="100"/>
        </p:scale>
        <p:origin x="160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386C8A-5A49-455E-879E-8FCB4E7F6635}" type="datetimeFigureOut">
              <a:rPr lang="en-US" smtClean="0"/>
              <a:t>9/4/2019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BE4942-6655-484E-87AD-16FE376694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741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180D225-F2E9-4AA2-9848-644711B3597C}" type="datetimeFigureOut">
              <a:rPr lang="en-US" smtClean="0"/>
              <a:t>9/4/2019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CBAABD9-F1AA-4FCE-98CD-481869E35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0683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8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BAABD9-F1AA-4FCE-98CD-481869E35B3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522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BAABD9-F1AA-4FCE-98CD-481869E35B3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2087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800" dirty="0">
              <a:latin typeface="Gill Sans MT" panose="020B0502020104020203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BAABD9-F1AA-4FCE-98CD-481869E35B3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1812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BAABD9-F1AA-4FCE-98CD-481869E35B3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7929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800" dirty="0">
              <a:latin typeface="Gill Sans MT" panose="020B0502020104020203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BAABD9-F1AA-4FCE-98CD-481869E35B3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864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BAABD9-F1AA-4FCE-98CD-481869E35B3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099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33070-0E35-44ED-B85F-09DD2BEA2BD5}" type="datetimeFigureOut">
              <a:rPr lang="en-US" smtClean="0"/>
              <a:t>9/4/2019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E471E-2C59-4F2B-A8D4-5D470A550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887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33070-0E35-44ED-B85F-09DD2BEA2BD5}" type="datetimeFigureOut">
              <a:rPr lang="en-US" smtClean="0"/>
              <a:t>9/4/2019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E471E-2C59-4F2B-A8D4-5D470A550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322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33070-0E35-44ED-B85F-09DD2BEA2BD5}" type="datetimeFigureOut">
              <a:rPr lang="en-US" smtClean="0"/>
              <a:t>9/4/2019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E471E-2C59-4F2B-A8D4-5D470A550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1749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33070-0E35-44ED-B85F-09DD2BEA2BD5}" type="datetimeFigureOut">
              <a:rPr lang="en-US" smtClean="0"/>
              <a:t>9/4/2019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E471E-2C59-4F2B-A8D4-5D470A550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4945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33070-0E35-44ED-B85F-09DD2BEA2BD5}" type="datetimeFigureOut">
              <a:rPr lang="en-US" smtClean="0"/>
              <a:t>9/4/2019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E471E-2C59-4F2B-A8D4-5D470A550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584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33070-0E35-44ED-B85F-09DD2BEA2BD5}" type="datetimeFigureOut">
              <a:rPr lang="en-US" smtClean="0"/>
              <a:t>9/4/2019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E471E-2C59-4F2B-A8D4-5D470A550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216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33070-0E35-44ED-B85F-09DD2BEA2BD5}" type="datetimeFigureOut">
              <a:rPr lang="en-US" smtClean="0"/>
              <a:t>9/4/2019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E471E-2C59-4F2B-A8D4-5D470A550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619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33070-0E35-44ED-B85F-09DD2BEA2BD5}" type="datetimeFigureOut">
              <a:rPr lang="en-US" smtClean="0"/>
              <a:t>9/4/2019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E471E-2C59-4F2B-A8D4-5D470A550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747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33070-0E35-44ED-B85F-09DD2BEA2BD5}" type="datetimeFigureOut">
              <a:rPr lang="en-US" smtClean="0"/>
              <a:t>9/4/2019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E471E-2C59-4F2B-A8D4-5D470A550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48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33070-0E35-44ED-B85F-09DD2BEA2BD5}" type="datetimeFigureOut">
              <a:rPr lang="en-US" smtClean="0"/>
              <a:t>9/4/2019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E471E-2C59-4F2B-A8D4-5D470A550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87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33070-0E35-44ED-B85F-09DD2BEA2BD5}" type="datetimeFigureOut">
              <a:rPr lang="en-US" smtClean="0"/>
              <a:t>9/4/2019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E471E-2C59-4F2B-A8D4-5D470A550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384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433070-0E35-44ED-B85F-09DD2BEA2BD5}" type="datetimeFigureOut">
              <a:rPr lang="en-US" smtClean="0"/>
              <a:t>9/4/2019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8E471E-2C59-4F2B-A8D4-5D470A550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371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montezemolo@aarp.or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80160" y="-297179"/>
            <a:ext cx="9387840" cy="2308859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Gill Sans MT" panose="020B0502020104020203" pitchFamily="34" charset="0"/>
              </a:rPr>
              <a:t>AARP’s Public Policies on  Autonomous Vehicles </a:t>
            </a:r>
            <a:endParaRPr lang="en-US" dirty="0">
              <a:latin typeface="Gill Sans MT" panose="020B0502020104020203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966188"/>
          </a:xfrm>
        </p:spPr>
        <p:txBody>
          <a:bodyPr>
            <a:normAutofit fontScale="92500" lnSpcReduction="20000"/>
          </a:bodyPr>
          <a:lstStyle/>
          <a:p>
            <a:endParaRPr lang="en-US" sz="3600" dirty="0" smtClean="0">
              <a:latin typeface="Gill Sans MT" panose="020B0502020104020203" pitchFamily="34" charset="0"/>
            </a:endParaRPr>
          </a:p>
          <a:p>
            <a:endParaRPr lang="en-US" sz="3600" dirty="0" smtClean="0">
              <a:latin typeface="Gill Sans MT" panose="020B0502020104020203" pitchFamily="34" charset="0"/>
            </a:endParaRPr>
          </a:p>
          <a:p>
            <a:r>
              <a:rPr lang="en-US" sz="3600" dirty="0" smtClean="0">
                <a:latin typeface="Gill Sans MT" panose="020B0502020104020203" pitchFamily="34" charset="0"/>
              </a:rPr>
              <a:t>Susanna </a:t>
            </a:r>
            <a:r>
              <a:rPr lang="en-US" sz="3600" dirty="0" smtClean="0">
                <a:latin typeface="Gill Sans MT" panose="020B0502020104020203" pitchFamily="34" charset="0"/>
              </a:rPr>
              <a:t>Montezemolo</a:t>
            </a:r>
          </a:p>
          <a:p>
            <a:r>
              <a:rPr lang="en-US" dirty="0" smtClean="0">
                <a:latin typeface="Gill Sans MT" panose="020B0502020104020203" pitchFamily="34" charset="0"/>
              </a:rPr>
              <a:t>Director, Consumer &amp; Livable Communities Issues</a:t>
            </a:r>
          </a:p>
          <a:p>
            <a:r>
              <a:rPr lang="en-US" dirty="0" smtClean="0">
                <a:latin typeface="Gill Sans MT" panose="020B0502020104020203" pitchFamily="34" charset="0"/>
              </a:rPr>
              <a:t>AARP Office of Policy Development and Integration</a:t>
            </a:r>
          </a:p>
          <a:p>
            <a:r>
              <a:rPr lang="en-US" dirty="0" smtClean="0">
                <a:latin typeface="Gill Sans MT" panose="020B0502020104020203" pitchFamily="34" charset="0"/>
                <a:hlinkClick r:id="rId3"/>
              </a:rPr>
              <a:t>smontezemolo@aarp.org</a:t>
            </a:r>
            <a:endParaRPr lang="en-US" dirty="0" smtClean="0">
              <a:latin typeface="Gill Sans MT" panose="020B0502020104020203" pitchFamily="34" charset="0"/>
            </a:endParaRPr>
          </a:p>
          <a:p>
            <a:r>
              <a:rPr lang="en-US" dirty="0" smtClean="0">
                <a:latin typeface="Gill Sans MT" panose="020B0502020104020203" pitchFamily="34" charset="0"/>
              </a:rPr>
              <a:t>202-434-3914</a:t>
            </a:r>
            <a:endParaRPr lang="en-US" dirty="0">
              <a:latin typeface="Gill Sans MT" panose="020B0502020104020203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635" y="2011680"/>
            <a:ext cx="3559696" cy="2412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38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3936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>
                <a:latin typeface="Gill Sans MT" panose="020B0502020104020203" pitchFamily="34" charset="0"/>
              </a:rPr>
              <a:t>Context-Setting: </a:t>
            </a:r>
            <a:r>
              <a:rPr lang="en-US" sz="4800" dirty="0" smtClean="0">
                <a:latin typeface="Gill Sans MT" panose="020B0502020104020203" pitchFamily="34" charset="0"/>
              </a:rPr>
              <a:t>Livable Communities</a:t>
            </a:r>
            <a:endParaRPr lang="en-US" sz="4800" dirty="0">
              <a:latin typeface="Gill Sans MT" panose="020B050202010402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endParaRPr lang="en-US" dirty="0" smtClean="0">
              <a:latin typeface="Gill Sans MT" panose="020B0502020104020203" pitchFamily="34" charset="0"/>
            </a:endParaRPr>
          </a:p>
        </p:txBody>
      </p:sp>
      <p:pic>
        <p:nvPicPr>
          <p:cNvPr id="5" name="Picture 4" descr="Image result for urban biking walk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077084"/>
            <a:ext cx="10296524" cy="343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3467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Gill Sans MT" panose="020B0502020104020203" pitchFamily="34" charset="0"/>
              </a:rPr>
              <a:t>Enhanced Mobility </a:t>
            </a:r>
            <a:br>
              <a:rPr lang="en-US" dirty="0" smtClean="0">
                <a:latin typeface="Gill Sans MT" panose="020B0502020104020203" pitchFamily="34" charset="0"/>
              </a:rPr>
            </a:br>
            <a:r>
              <a:rPr lang="en-US" dirty="0" smtClean="0">
                <a:latin typeface="Gill Sans MT" panose="020B0502020104020203" pitchFamily="34" charset="0"/>
              </a:rPr>
              <a:t>for People of All Ages and Ability Levels</a:t>
            </a:r>
            <a:endParaRPr lang="en-US" dirty="0">
              <a:latin typeface="Gill Sans MT" panose="020B0502020104020203" pitchFamily="34" charset="0"/>
            </a:endParaRPr>
          </a:p>
        </p:txBody>
      </p:sp>
      <p:pic>
        <p:nvPicPr>
          <p:cNvPr id="3074" name="Picture 2" descr="Image result for elderly african american walkin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1857" y="2201073"/>
            <a:ext cx="2688771" cy="4038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007" y="2399619"/>
            <a:ext cx="5668736" cy="3257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31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Gill Sans MT" panose="020B0502020104020203" pitchFamily="34" charset="0"/>
              </a:rPr>
              <a:t>AARP Autonomous Vehicle Policy</a:t>
            </a:r>
            <a:endParaRPr lang="en-US" dirty="0">
              <a:latin typeface="Gill Sans MT" panose="020B0502020104020203" pitchFamily="34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75146" y="1885670"/>
            <a:ext cx="6041708" cy="4525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01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Gill Sans MT" panose="020B0502020104020203" pitchFamily="34" charset="0"/>
              </a:rPr>
              <a:t>Universal Design</a:t>
            </a:r>
            <a:endParaRPr lang="en-US" dirty="0">
              <a:latin typeface="Gill Sans MT" panose="020B0502020104020203" pitchFamily="34" charset="0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09899" y="2117325"/>
            <a:ext cx="6506063" cy="3643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84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Gill Sans MT" panose="020B0502020104020203" pitchFamily="34" charset="0"/>
              </a:rPr>
              <a:t>Other Considerations in Access</a:t>
            </a:r>
            <a:endParaRPr lang="en-US" b="1" dirty="0">
              <a:latin typeface="Gill Sans MT" panose="020B050202010402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latin typeface="Gill Sans MT" panose="020B0502020104020203" pitchFamily="34" charset="0"/>
              </a:rPr>
              <a:t>Equity in AV service provision</a:t>
            </a:r>
          </a:p>
          <a:p>
            <a:r>
              <a:rPr lang="en-US" sz="4400" dirty="0" smtClean="0">
                <a:latin typeface="Gill Sans MT" panose="020B0502020104020203" pitchFamily="34" charset="0"/>
              </a:rPr>
              <a:t>Cost</a:t>
            </a:r>
          </a:p>
          <a:p>
            <a:r>
              <a:rPr lang="en-US" sz="4400" dirty="0" smtClean="0">
                <a:latin typeface="Gill Sans MT" panose="020B0502020104020203" pitchFamily="34" charset="0"/>
              </a:rPr>
              <a:t>Impact on public transit and other forms of transportation</a:t>
            </a:r>
          </a:p>
          <a:p>
            <a:r>
              <a:rPr lang="en-US" sz="4400" dirty="0" smtClean="0">
                <a:latin typeface="Gill Sans MT" panose="020B0502020104020203" pitchFamily="34" charset="0"/>
              </a:rPr>
              <a:t>Other underserved populations</a:t>
            </a:r>
            <a:endParaRPr lang="en-US" sz="44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053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Gill Sans MT" panose="020B0502020104020203" pitchFamily="34" charset="0"/>
              </a:rPr>
              <a:t>Other Areas of Focus</a:t>
            </a:r>
            <a:endParaRPr lang="en-US" b="1" dirty="0">
              <a:latin typeface="Gill Sans MT" panose="020B050202010402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latin typeface="Gill Sans MT" panose="020B0502020104020203" pitchFamily="34" charset="0"/>
              </a:rPr>
              <a:t>Safety</a:t>
            </a:r>
          </a:p>
          <a:p>
            <a:r>
              <a:rPr lang="en-US" sz="4400" dirty="0" smtClean="0">
                <a:latin typeface="Gill Sans MT" panose="020B0502020104020203" pitchFamily="34" charset="0"/>
              </a:rPr>
              <a:t>Consumer education</a:t>
            </a:r>
          </a:p>
          <a:p>
            <a:r>
              <a:rPr lang="en-US" sz="4400" dirty="0" smtClean="0">
                <a:latin typeface="Gill Sans MT" panose="020B0502020104020203" pitchFamily="34" charset="0"/>
              </a:rPr>
              <a:t>Consumer protections </a:t>
            </a:r>
          </a:p>
          <a:p>
            <a:r>
              <a:rPr lang="en-US" sz="4400" dirty="0" smtClean="0">
                <a:latin typeface="Gill Sans MT" panose="020B0502020104020203" pitchFamily="34" charset="0"/>
              </a:rPr>
              <a:t>Integration with the built environment</a:t>
            </a:r>
            <a:endParaRPr lang="en-US" sz="44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254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latin typeface="Gill Sans MT" panose="020B0502020104020203" pitchFamily="34" charset="0"/>
              </a:rPr>
              <a:t>For more information, read AARP’s Public Policy Book Chapter 9: Livable Communities</a:t>
            </a:r>
            <a:endParaRPr lang="en-US" dirty="0">
              <a:latin typeface="Gill Sans MT" panose="020B050202010402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http://policybook.aarp.org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44" r="27825"/>
          <a:stretch/>
        </p:blipFill>
        <p:spPr>
          <a:xfrm>
            <a:off x="4592330" y="2773110"/>
            <a:ext cx="3061894" cy="380186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317290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7BCD15D6019EE4ABFD47800E37078AC" ma:contentTypeVersion="10" ma:contentTypeDescription="Create a new document." ma:contentTypeScope="" ma:versionID="3331a089a34a950c1ca55fb34175d039">
  <xsd:schema xmlns:xsd="http://www.w3.org/2001/XMLSchema" xmlns:xs="http://www.w3.org/2001/XMLSchema" xmlns:p="http://schemas.microsoft.com/office/2006/metadata/properties" xmlns:ns3="6868f0f3-abd3-4c88-9d01-5b29f9f87fd7" xmlns:ns4="719ab231-1769-43a7-b056-76594d8d6440" targetNamespace="http://schemas.microsoft.com/office/2006/metadata/properties" ma:root="true" ma:fieldsID="b329fe959e9902d69cbfea01bb5f055c" ns3:_="" ns4:_="">
    <xsd:import namespace="6868f0f3-abd3-4c88-9d01-5b29f9f87fd7"/>
    <xsd:import namespace="719ab231-1769-43a7-b056-76594d8d644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68f0f3-abd3-4c88-9d01-5b29f9f87fd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description="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9ab231-1769-43a7-b056-76594d8d6440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8688B8D-0729-46EA-AFA1-C3B269C0446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868f0f3-abd3-4c88-9d01-5b29f9f87fd7"/>
    <ds:schemaRef ds:uri="719ab231-1769-43a7-b056-76594d8d644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C8A62C5-F10A-4BC1-990F-17A40D59FDE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EB30384-3B62-419C-8AC4-84525F692E97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6868f0f3-abd3-4c88-9d01-5b29f9f87fd7"/>
    <ds:schemaRef ds:uri="http://schemas.microsoft.com/office/2006/documentManagement/types"/>
    <ds:schemaRef ds:uri="719ab231-1769-43a7-b056-76594d8d6440"/>
    <ds:schemaRef ds:uri="http://purl.org/dc/elements/1.1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711</TotalTime>
  <Words>95</Words>
  <Application>Microsoft Office PowerPoint</Application>
  <PresentationFormat>Widescreen</PresentationFormat>
  <Paragraphs>31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Gill Sans MT</vt:lpstr>
      <vt:lpstr>Office Theme</vt:lpstr>
      <vt:lpstr>AARP’s Public Policies on  Autonomous Vehicles </vt:lpstr>
      <vt:lpstr>Context-Setting: Livable Communities</vt:lpstr>
      <vt:lpstr>Enhanced Mobility  for People of All Ages and Ability Levels</vt:lpstr>
      <vt:lpstr>AARP Autonomous Vehicle Policy</vt:lpstr>
      <vt:lpstr>Universal Design</vt:lpstr>
      <vt:lpstr>Other Considerations in Access</vt:lpstr>
      <vt:lpstr>Other Areas of Focus</vt:lpstr>
      <vt:lpstr>For more information, read AARP’s Public Policy Book Chapter 9: Livable Communities</vt:lpstr>
    </vt:vector>
  </TitlesOfParts>
  <Company>AARP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Mobility Beyond Driving</dc:title>
  <dc:creator>Montezemolo, Susanna</dc:creator>
  <cp:lastModifiedBy>Montezemolo, Susanna</cp:lastModifiedBy>
  <cp:revision>33</cp:revision>
  <cp:lastPrinted>2019-08-05T21:14:27Z</cp:lastPrinted>
  <dcterms:created xsi:type="dcterms:W3CDTF">2019-08-02T17:57:45Z</dcterms:created>
  <dcterms:modified xsi:type="dcterms:W3CDTF">2019-09-05T01:45:54Z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0x010100D7BCD15D6019EE4ABFD47800E37078AC</vt:lpwstr>
  </property>
</Properties>
</file>